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4"/>
  </p:sldMasterIdLst>
  <p:notesMasterIdLst>
    <p:notesMasterId r:id="rId22"/>
  </p:notesMasterIdLst>
  <p:handoutMasterIdLst>
    <p:handoutMasterId r:id="rId23"/>
  </p:handoutMasterIdLst>
  <p:sldIdLst>
    <p:sldId id="398" r:id="rId5"/>
    <p:sldId id="419" r:id="rId6"/>
    <p:sldId id="2147473903" r:id="rId7"/>
    <p:sldId id="2147473896" r:id="rId8"/>
    <p:sldId id="2147473898" r:id="rId9"/>
    <p:sldId id="2147473900" r:id="rId10"/>
    <p:sldId id="413" r:id="rId11"/>
    <p:sldId id="2147473902" r:id="rId12"/>
    <p:sldId id="2147473904" r:id="rId13"/>
    <p:sldId id="423" r:id="rId14"/>
    <p:sldId id="410" r:id="rId15"/>
    <p:sldId id="2147473905" r:id="rId16"/>
    <p:sldId id="2147473906" r:id="rId17"/>
    <p:sldId id="416" r:id="rId18"/>
    <p:sldId id="424" r:id="rId19"/>
    <p:sldId id="333" r:id="rId20"/>
    <p:sldId id="399" r:id="rId21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and Guidelines" id="{D48D3A40-CB8B-4B56-887E-8B992BD8F312}">
          <p14:sldIdLst>
            <p14:sldId id="398"/>
          </p14:sldIdLst>
        </p14:section>
        <p14:section name="Presentation Slide Options" id="{E3471B9B-48AB-4628-936F-10C28FA6A931}">
          <p14:sldIdLst>
            <p14:sldId id="419"/>
            <p14:sldId id="2147473903"/>
            <p14:sldId id="2147473896"/>
            <p14:sldId id="2147473898"/>
            <p14:sldId id="2147473900"/>
            <p14:sldId id="413"/>
            <p14:sldId id="2147473902"/>
            <p14:sldId id="2147473904"/>
            <p14:sldId id="423"/>
            <p14:sldId id="410"/>
            <p14:sldId id="2147473905"/>
            <p14:sldId id="2147473906"/>
            <p14:sldId id="416"/>
            <p14:sldId id="424"/>
            <p14:sldId id="333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C2B"/>
    <a:srgbClr val="CCCCCC"/>
    <a:srgbClr val="333333"/>
    <a:srgbClr val="FFF5A2"/>
    <a:srgbClr val="FFF173"/>
    <a:srgbClr val="999999"/>
    <a:srgbClr val="666666"/>
    <a:srgbClr val="000000"/>
    <a:srgbClr val="FFF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F11FD-F72A-4838-B62D-7E96024172A1}" v="1707" dt="2024-06-26T10:25:53.587"/>
    <p1510:client id="{8B047622-8349-435E-BB15-B735D99EE046}" v="1023" dt="2024-06-26T10:46:36.036"/>
    <p1510:client id="{9FDB7825-EE5F-434C-9F32-F994732516FD}" v="289" dt="2024-06-26T13:13:47.015"/>
    <p1510:client id="{E4F5FDFA-C5C7-4A9F-8378-377AF9881212}" v="4" dt="2024-06-26T09:10:00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AFB29B-1E49-8453-C0E7-A14FECC5AE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4CC2A-29DF-52AA-2888-C82B388238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D86B4-728D-4B80-81CE-11FFF16B47E4}" type="datetimeFigureOut">
              <a:rPr lang="en-US" smtClean="0"/>
              <a:t>26-Jun-24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9ABD0-DD11-35CA-BA72-A7956CD80D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0561F2-201E-3F26-4E0E-D1CC4DB163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E5B5B2-3DE1-4EF6-BCFF-46DE95DE9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474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fld id="{F00EBA6F-7B3C-40A0-A697-58A8078237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244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Stress on why we used open-source models</a:t>
            </a:r>
          </a:p>
          <a:p>
            <a:r>
              <a:rPr lang="en-IN" dirty="0"/>
              <a:t>Every language has different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5393CB-4756-A79A-58C5-6CF2AF7E3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274" y="254889"/>
            <a:ext cx="2876551" cy="11551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F3FE78-EAC4-EBA4-1086-8F85F6522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9825" y="463549"/>
            <a:ext cx="7661275" cy="431801"/>
          </a:xfrm>
        </p:spPr>
        <p:txBody>
          <a:bodyPr>
            <a:normAutofit/>
          </a:bodyPr>
          <a:lstStyle>
            <a:lvl1pPr algn="l">
              <a:lnSpc>
                <a:spcPts val="2600"/>
              </a:lnSpc>
              <a:defRPr sz="2600" spc="4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93EC3E00-053F-A22B-5703-0BC512518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9825" y="916353"/>
            <a:ext cx="7661275" cy="455247"/>
          </a:xfrm>
        </p:spPr>
        <p:txBody>
          <a:bodyPr/>
          <a:lstStyle>
            <a:lvl1pPr>
              <a:lnSpc>
                <a:spcPts val="18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539A2-DC61-836B-A33A-4F92C737B7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3" r="383" b="15916"/>
          <a:stretch/>
        </p:blipFill>
        <p:spPr>
          <a:xfrm>
            <a:off x="0" y="1371600"/>
            <a:ext cx="121888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3159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em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14414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3206750"/>
            <a:ext cx="12188825" cy="31940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00200"/>
            <a:ext cx="41275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368800" y="1600200"/>
            <a:ext cx="3441700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8045450" y="1600200"/>
            <a:ext cx="4143375" cy="20971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23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69925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4368799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8045450" y="4025590"/>
            <a:ext cx="3457575" cy="2152960"/>
          </a:xfrm>
        </p:spPr>
        <p:txBody>
          <a:bodyPr/>
          <a:lstStyle>
            <a:lvl1pPr>
              <a:defRPr sz="1800" b="0" baseline="0"/>
            </a:lvl1pPr>
            <a:lvl2pPr marL="0" indent="0">
              <a:buFontTx/>
              <a:buNone/>
              <a:defRPr sz="18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spcBef>
                <a:spcPts val="1200"/>
              </a:spcBef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139825" y="822324"/>
            <a:ext cx="5407025" cy="54927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29781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3200400"/>
            <a:ext cx="5413374" cy="32004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775451" y="1600200"/>
            <a:ext cx="5413374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0" y="1600200"/>
            <a:ext cx="6546850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-1" y="1600200"/>
            <a:ext cx="767397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7902576" y="1600200"/>
            <a:ext cx="4286248" cy="2032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7902575" y="3860800"/>
            <a:ext cx="4286249" cy="2540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139825" y="1606551"/>
            <a:ext cx="9915524" cy="457199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here.</a:t>
            </a:r>
          </a:p>
          <a:p>
            <a:endParaRPr lang="en-US"/>
          </a:p>
          <a:p>
            <a:r>
              <a:rPr lang="en-US"/>
              <a:t>Tips: Charts should not fill the slide.</a:t>
            </a:r>
          </a:p>
          <a:p>
            <a:r>
              <a:rPr lang="en-US"/>
              <a:t>Leave space around charts to make them</a:t>
            </a:r>
            <a:br>
              <a:rPr lang="en-US"/>
            </a:br>
            <a:r>
              <a:rPr lang="en-US"/>
              <a:t>more comfortable to read.</a:t>
            </a:r>
          </a:p>
          <a:p>
            <a:r>
              <a:rPr lang="en-US"/>
              <a:t>Don’t extend charts beyond this box.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1606550"/>
            <a:ext cx="8788400" cy="1470025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400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21025"/>
            <a:ext cx="8788400" cy="16859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8824" cy="6858000"/>
          </a:xfrm>
          <a:prstGeom prst="rect">
            <a:avLst/>
          </a:prstGeom>
        </p:spPr>
      </p:pic>
      <p:sp>
        <p:nvSpPr>
          <p:cNvPr id="5" name="Content Placeholder 20"/>
          <p:cNvSpPr>
            <a:spLocks noGrp="1"/>
          </p:cNvSpPr>
          <p:nvPr>
            <p:ph sz="quarter" idx="12" hasCustomPrompt="1"/>
          </p:nvPr>
        </p:nvSpPr>
        <p:spPr>
          <a:xfrm>
            <a:off x="908050" y="-1"/>
            <a:ext cx="3616323" cy="685754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/>
          <a:lstStyle/>
          <a:p>
            <a:pPr lvl="0"/>
            <a:r>
              <a:rPr lang="en-US"/>
              <a:t>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39825" y="638175"/>
            <a:ext cx="3152775" cy="39687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2000" b="0" cap="none">
                <a:solidFill>
                  <a:schemeClr val="accent1"/>
                </a:solidFill>
              </a:defRPr>
            </a:lvl1pPr>
          </a:lstStyle>
          <a:p>
            <a:r>
              <a:rPr lang="en-US"/>
              <a:t>JUMP 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39825" y="3133725"/>
            <a:ext cx="3152775" cy="3044825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1139825" y="1504950"/>
            <a:ext cx="3152775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0" i="0" cap="none" spc="4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kern="0">
                <a:solidFill>
                  <a:schemeClr val="accent1"/>
                </a:solidFill>
              </a:rPr>
              <a:t>An option for divider slides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189" y="2266638"/>
            <a:ext cx="6178296" cy="18989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aseline="0"/>
            </a:lvl1pPr>
            <a:lvl2pPr>
              <a:defRPr sz="2000" baseline="0"/>
            </a:lvl2pPr>
            <a:lvl3pPr indent="-201168">
              <a:defRPr sz="2000" baseline="0"/>
            </a:lvl3pPr>
            <a:lvl4pPr indent="-228600">
              <a:defRPr sz="2000" baseline="0"/>
            </a:lvl4pPr>
            <a:lvl5pPr indent="-201168"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9826" y="1536700"/>
            <a:ext cx="87884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marR="0" indent="-2286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 typeface=".AppleSystemUIFont" charset="-120"/>
              <a:buChar char="–"/>
              <a:tabLst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28600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648325" y="1536700"/>
            <a:ext cx="4279900" cy="4641850"/>
          </a:xfrm>
        </p:spPr>
        <p:txBody>
          <a:bodyPr/>
          <a:lstStyle>
            <a:lvl1pPr>
              <a:defRPr sz="2000" b="0" baseline="0"/>
            </a:lvl1pPr>
            <a:lvl2pPr marL="320040" indent="-228600">
              <a:buFont typeface=".AppleSystemUIFont" charset="-120"/>
              <a:buChar char="–"/>
              <a:defRPr sz="2000" b="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buFont typeface="Arial" charset="0"/>
              <a:buChar char="•"/>
              <a:defRPr sz="2000" baseline="0"/>
            </a:lvl4pPr>
            <a:lvl5pPr marL="969264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0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8788401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428307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5648326" y="1536700"/>
            <a:ext cx="4279900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2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-1" y="1600200"/>
            <a:ext cx="12188825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5" y="396875"/>
            <a:ext cx="5407025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5" y="1536700"/>
            <a:ext cx="5407025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5407025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0"/>
            <a:ext cx="5413374" cy="64008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826" y="396875"/>
            <a:ext cx="8788400" cy="498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9824" y="1536700"/>
            <a:ext cx="5407026" cy="4641850"/>
          </a:xfrm>
        </p:spPr>
        <p:txBody>
          <a:bodyPr/>
          <a:lstStyle>
            <a:lvl1pPr>
              <a:defRPr sz="2000" b="1" baseline="0"/>
            </a:lvl1pPr>
            <a:lvl2pPr marL="0" indent="0">
              <a:buFontTx/>
              <a:buNone/>
              <a:defRPr sz="2000" baseline="0"/>
            </a:lvl2pPr>
            <a:lvl3pPr marL="320040" indent="-201168">
              <a:buFont typeface=".AppleSystemUIFont" charset="-120"/>
              <a:buChar char="–"/>
              <a:defRPr sz="2000" baseline="0"/>
            </a:lvl3pPr>
            <a:lvl4pPr marL="640080" indent="-201168">
              <a:defRPr sz="2000" baseline="0"/>
            </a:lvl4pPr>
            <a:lvl5pPr marL="960120" indent="-201168">
              <a:buFont typeface=".AppleSystemUIFont" charset="-120"/>
              <a:buChar char="–"/>
              <a:defRPr sz="20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139825" y="822325"/>
            <a:ext cx="8788401" cy="4508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775450" y="1600200"/>
            <a:ext cx="5413374" cy="2965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39825" y="396875"/>
            <a:ext cx="99155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39825" y="1543050"/>
            <a:ext cx="9915525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err="1">
              <a:latin typeface="Verdana"/>
              <a:cs typeface="Verdana"/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1487978" y="6477000"/>
            <a:ext cx="5557348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400" cap="none" spc="51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John Deere | </a:t>
            </a:r>
            <a:r>
              <a:rPr kumimoji="0" lang="en-US" sz="1200" b="1" i="0" u="none" strike="noStrike" kern="400" cap="none" spc="51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GenAI</a:t>
            </a:r>
            <a:r>
              <a:rPr kumimoji="0" lang="en-US" sz="1200" b="1" i="0" u="none" strike="noStrike" kern="400" cap="none" spc="51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400" cap="none" spc="51" normalizeH="0" baseline="0" noProof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Videobot</a:t>
            </a:r>
            <a:r>
              <a:rPr kumimoji="0" lang="en-US" sz="1200" b="1" i="0" u="none" strike="noStrike" kern="400" cap="none" spc="51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|  2024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9825" y="6477000"/>
            <a:ext cx="348153" cy="27622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4572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1000" b="0" i="0" u="none" strike="noStrike" kern="400" cap="none" spc="51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4572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400" cap="none" spc="51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MSIPCMContentMarking" descr="{&quot;HashCode&quot;:-1763600996,&quot;Placement&quot;:&quot;Footer&quot;,&quot;Top&quot;:519.343,&quot;Left&quot;:881.560364,&quot;SlideWidth&quot;:959,&quot;SlideHeight&quot;:540}">
            <a:extLst>
              <a:ext uri="{FF2B5EF4-FFF2-40B4-BE49-F238E27FC236}">
                <a16:creationId xmlns:a16="http://schemas.microsoft.com/office/drawing/2014/main" id="{26362628-CF24-78ED-568F-A3DB42BBEFD5}"/>
              </a:ext>
            </a:extLst>
          </p:cNvPr>
          <p:cNvSpPr txBox="1"/>
          <p:nvPr userDrawn="1"/>
        </p:nvSpPr>
        <p:spPr>
          <a:xfrm>
            <a:off x="11195817" y="6595656"/>
            <a:ext cx="99300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lnSpc>
                <a:spcPct val="11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1000" b="0" spc="40">
                <a:solidFill>
                  <a:srgbClr val="FF0000"/>
                </a:solidFill>
                <a:latin typeface="Calibri" panose="020F0502020204030204" pitchFamily="34" charset="0"/>
              </a:rPr>
              <a:t>Company Use</a:t>
            </a:r>
            <a:endParaRPr lang="en-US" sz="1000" b="0" spc="40" err="1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6" r:id="rId2"/>
    <p:sldLayoutId id="2147483723" r:id="rId3"/>
    <p:sldLayoutId id="2147483709" r:id="rId4"/>
    <p:sldLayoutId id="2147483661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1" r:id="rId16"/>
    <p:sldLayoutId id="2147483698" r:id="rId17"/>
    <p:sldLayoutId id="2147483720" r:id="rId18"/>
    <p:sldLayoutId id="2147483724" r:id="rId19"/>
  </p:sldLayoutIdLst>
  <p:hf hd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 b="1" i="0" spc="40" baseline="0">
          <a:solidFill>
            <a:schemeClr val="accent1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rgbClr val="367C2B"/>
          </a:solidFill>
          <a:latin typeface="Verdana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SzPct val="85000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41313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82625" indent="-227013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6837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Verdana" pitchFamily="34" charset="0"/>
        <a:buChar char="–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254125" indent="-171450" algn="l" rtl="0" eaLnBrk="1" fontAlgn="base" hangingPunct="1">
        <a:lnSpc>
          <a:spcPct val="110000"/>
        </a:lnSpc>
        <a:spcBef>
          <a:spcPct val="0"/>
        </a:spcBef>
        <a:spcAft>
          <a:spcPts val="900"/>
        </a:spcAft>
        <a:buFont typeface="Arial" pitchFamily="34" charset="0"/>
        <a:buChar char="•"/>
        <a:defRPr sz="2000" b="0" i="0" spc="4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7113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6pPr>
      <a:lvl7pPr marL="21685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7pPr>
      <a:lvl8pPr marL="26257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8pPr>
      <a:lvl9pPr marL="3082925" indent="-17145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20" userDrawn="1">
          <p15:clr>
            <a:srgbClr val="F26B43"/>
          </p15:clr>
        </p15:guide>
        <p15:guide id="2" pos="718" userDrawn="1">
          <p15:clr>
            <a:srgbClr val="F26B43"/>
          </p15:clr>
        </p15:guide>
        <p15:guide id="3" pos="1284" userDrawn="1">
          <p15:clr>
            <a:srgbClr val="F26B43"/>
          </p15:clr>
        </p15:guide>
        <p15:guide id="4" pos="1430" userDrawn="1">
          <p15:clr>
            <a:srgbClr val="F26B43"/>
          </p15:clr>
        </p15:guide>
        <p15:guide id="5" pos="1994" userDrawn="1">
          <p15:clr>
            <a:srgbClr val="F26B43"/>
          </p15:clr>
        </p15:guide>
        <p15:guide id="6" pos="2140" userDrawn="1">
          <p15:clr>
            <a:srgbClr val="F26B43"/>
          </p15:clr>
        </p15:guide>
        <p15:guide id="7" pos="2704" userDrawn="1">
          <p15:clr>
            <a:srgbClr val="F26B43"/>
          </p15:clr>
        </p15:guide>
        <p15:guide id="8" pos="3416" userDrawn="1">
          <p15:clr>
            <a:srgbClr val="F26B43"/>
          </p15:clr>
        </p15:guide>
        <p15:guide id="9" pos="3558" userDrawn="1">
          <p15:clr>
            <a:srgbClr val="F26B43"/>
          </p15:clr>
        </p15:guide>
        <p15:guide id="10" pos="2850" userDrawn="1">
          <p15:clr>
            <a:srgbClr val="F26B43"/>
          </p15:clr>
        </p15:guide>
        <p15:guide id="11" pos="4124" userDrawn="1">
          <p15:clr>
            <a:srgbClr val="F26B43"/>
          </p15:clr>
        </p15:guide>
        <p15:guide id="12" pos="4268" userDrawn="1">
          <p15:clr>
            <a:srgbClr val="F26B43"/>
          </p15:clr>
        </p15:guide>
        <p15:guide id="13" pos="4834" userDrawn="1">
          <p15:clr>
            <a:srgbClr val="F26B43"/>
          </p15:clr>
        </p15:guide>
        <p15:guide id="14" pos="4978" userDrawn="1">
          <p15:clr>
            <a:srgbClr val="F26B43"/>
          </p15:clr>
        </p15:guide>
        <p15:guide id="15" pos="5544" userDrawn="1">
          <p15:clr>
            <a:srgbClr val="F26B43"/>
          </p15:clr>
        </p15:guide>
        <p15:guide id="16" pos="5688" userDrawn="1">
          <p15:clr>
            <a:srgbClr val="F26B43"/>
          </p15:clr>
        </p15:guide>
        <p15:guide id="17" pos="6254" userDrawn="1">
          <p15:clr>
            <a:srgbClr val="F26B43"/>
          </p15:clr>
        </p15:guide>
        <p15:guide id="18" pos="6398" userDrawn="1">
          <p15:clr>
            <a:srgbClr val="F26B43"/>
          </p15:clr>
        </p15:guide>
        <p15:guide id="19" pos="7678" userDrawn="1">
          <p15:clr>
            <a:srgbClr val="F26B43"/>
          </p15:clr>
        </p15:guide>
        <p15:guide id="20" orient="horz" pos="1876" userDrawn="1">
          <p15:clr>
            <a:srgbClr val="F26B43"/>
          </p15:clr>
        </p15:guide>
        <p15:guide id="21" orient="horz" pos="1012" userDrawn="1">
          <p15:clr>
            <a:srgbClr val="F26B43"/>
          </p15:clr>
        </p15:guide>
        <p15:guide id="22" orient="horz" pos="864" userDrawn="1">
          <p15:clr>
            <a:srgbClr val="F26B43"/>
          </p15:clr>
        </p15:guide>
        <p15:guide id="23" orient="horz" pos="692" userDrawn="1">
          <p15:clr>
            <a:srgbClr val="F26B43"/>
          </p15:clr>
        </p15:guide>
        <p15:guide id="24" orient="horz" pos="564" userDrawn="1">
          <p15:clr>
            <a:srgbClr val="F26B43"/>
          </p15:clr>
        </p15:guide>
        <p15:guide id="25" orient="horz" pos="442" userDrawn="1">
          <p15:clr>
            <a:srgbClr val="F26B43"/>
          </p15:clr>
        </p15:guide>
        <p15:guide id="26" orient="horz" pos="292" userDrawn="1">
          <p15:clr>
            <a:srgbClr val="F26B43"/>
          </p15:clr>
        </p15:guide>
        <p15:guide id="27" orient="horz" pos="2884" userDrawn="1">
          <p15:clr>
            <a:srgbClr val="F26B43"/>
          </p15:clr>
        </p15:guide>
        <p15:guide id="28" orient="horz" pos="3028" userDrawn="1">
          <p15:clr>
            <a:srgbClr val="F26B43"/>
          </p15:clr>
        </p15:guide>
        <p15:guide id="29" orient="horz" pos="3892" userDrawn="1">
          <p15:clr>
            <a:srgbClr val="F26B43"/>
          </p15:clr>
        </p15:guide>
        <p15:guide id="30" orient="horz" pos="4262" userDrawn="1">
          <p15:clr>
            <a:srgbClr val="F26B43"/>
          </p15:clr>
        </p15:guide>
        <p15:guide id="31" orient="horz" pos="4030" userDrawn="1">
          <p15:clr>
            <a:srgbClr val="F26B43"/>
          </p15:clr>
        </p15:guide>
        <p15:guide id="32" orient="horz" pos="4086" userDrawn="1">
          <p15:clr>
            <a:srgbClr val="F26B43"/>
          </p15:clr>
        </p15:guide>
        <p15:guide id="33" pos="69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introduction" TargetMode="External"/><Relationship Id="rId2" Type="http://schemas.openxmlformats.org/officeDocument/2006/relationships/hyperlink" Target="https://lancedb.github.io/lancedb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ccess.thecvf.com/content/ICCV2023/papers/Wu_Tune-A-Video_One-Shot_Tuning_of_Image_Diffusion_Models_for_Text-to-Video_Generation_ICCV_2023_paper.pdf" TargetMode="External"/><Relationship Id="rId4" Type="http://schemas.openxmlformats.org/officeDocument/2006/relationships/hyperlink" Target="https://platform.openai.com/docs/overview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AEA6-A29A-4F01-D3E0-48715BD61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257" y="242402"/>
            <a:ext cx="7661275" cy="1119674"/>
          </a:xfrm>
        </p:spPr>
        <p:txBody>
          <a:bodyPr>
            <a:normAutofit/>
          </a:bodyPr>
          <a:lstStyle/>
          <a:p>
            <a:r>
              <a:rPr lang="en-US" sz="2400" dirty="0"/>
              <a:t>Technology Exploration – FY2024</a:t>
            </a:r>
            <a:br>
              <a:rPr lang="en-US" dirty="0"/>
            </a:br>
            <a:br>
              <a:rPr lang="en-US" sz="2000" dirty="0"/>
            </a:br>
            <a:r>
              <a:rPr lang="en-US" sz="2000" dirty="0" err="1"/>
              <a:t>GenAI</a:t>
            </a:r>
            <a:r>
              <a:rPr lang="en-US" sz="2000" dirty="0"/>
              <a:t> Video Bot</a:t>
            </a:r>
            <a:endParaRPr lang="en-US" dirty="0"/>
          </a:p>
        </p:txBody>
      </p:sp>
      <p:pic>
        <p:nvPicPr>
          <p:cNvPr id="5" name="Picture 4" descr="A person in a room with a large screen&#10;&#10;Description automatically generated">
            <a:extLst>
              <a:ext uri="{FF2B5EF4-FFF2-40B4-BE49-F238E27FC236}">
                <a16:creationId xmlns:a16="http://schemas.microsoft.com/office/drawing/2014/main" id="{6C87717D-03A3-DF90-AD7D-6FEBD4E5D8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076"/>
            <a:ext cx="12268200" cy="5495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7AB12-0035-80B4-EBCE-05AA5256FEDF}"/>
              </a:ext>
            </a:extLst>
          </p:cNvPr>
          <p:cNvSpPr txBox="1"/>
          <p:nvPr/>
        </p:nvSpPr>
        <p:spPr>
          <a:xfrm>
            <a:off x="5627276" y="802239"/>
            <a:ext cx="2871737" cy="148315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IN" sz="1600" spc="40" dirty="0">
                <a:latin typeface="Arial" charset="0"/>
              </a:rPr>
              <a:t>Hrushikesh Chavan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IN" sz="1600" spc="40" dirty="0">
                <a:latin typeface="Arial" charset="0"/>
              </a:rPr>
              <a:t>Rajkumar Sawant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IN" sz="1600" spc="40" dirty="0">
                <a:latin typeface="Arial" charset="0"/>
              </a:rPr>
              <a:t>Wasim Shaikh</a:t>
            </a:r>
          </a:p>
        </p:txBody>
      </p:sp>
    </p:spTree>
    <p:extLst>
      <p:ext uri="{BB962C8B-B14F-4D97-AF65-F5344CB8AC3E}">
        <p14:creationId xmlns:p14="http://schemas.microsoft.com/office/powerpoint/2010/main" val="124538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DB03F7E-56F4-BB60-9922-FD71A43B6CBB}"/>
              </a:ext>
            </a:extLst>
          </p:cNvPr>
          <p:cNvSpPr/>
          <p:nvPr/>
        </p:nvSpPr>
        <p:spPr>
          <a:xfrm>
            <a:off x="60258" y="756203"/>
            <a:ext cx="11134250" cy="21517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IN" sz="2400" b="0" spc="4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9D9F26-36A4-D296-3080-124ECC311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40" y="2024973"/>
            <a:ext cx="664401" cy="66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FAED0E-E0AC-94B9-FCD6-F0770272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027" y="935112"/>
            <a:ext cx="706656" cy="51597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8D40062-572A-77E0-365B-3CE16D7AA433}"/>
              </a:ext>
            </a:extLst>
          </p:cNvPr>
          <p:cNvSpPr txBox="1"/>
          <p:nvPr/>
        </p:nvSpPr>
        <p:spPr>
          <a:xfrm>
            <a:off x="176748" y="115025"/>
            <a:ext cx="8268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 Architecture and Execution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B5F1A2-F107-881B-9FD1-B663055918BA}"/>
              </a:ext>
            </a:extLst>
          </p:cNvPr>
          <p:cNvSpPr/>
          <p:nvPr/>
        </p:nvSpPr>
        <p:spPr>
          <a:xfrm>
            <a:off x="208443" y="1843083"/>
            <a:ext cx="1788226" cy="8462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900"/>
              </a:spcAft>
            </a:pPr>
            <a:r>
              <a:rPr lang="en-US" sz="14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Repair Manual</a:t>
            </a:r>
          </a:p>
          <a:p>
            <a:pPr algn="ctr">
              <a:spcAft>
                <a:spcPts val="900"/>
              </a:spcAft>
            </a:pPr>
            <a:r>
              <a:rPr lang="en-US" sz="14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PDF file with images and Text)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373C9D-EC0C-EA14-0955-E8F574568B8F}"/>
              </a:ext>
            </a:extLst>
          </p:cNvPr>
          <p:cNvCxnSpPr>
            <a:cxnSpLocks/>
          </p:cNvCxnSpPr>
          <p:nvPr/>
        </p:nvCxnSpPr>
        <p:spPr bwMode="auto">
          <a:xfrm>
            <a:off x="2026082" y="1879519"/>
            <a:ext cx="61552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91327C-185D-3D69-DE42-CDB13D6079EB}"/>
              </a:ext>
            </a:extLst>
          </p:cNvPr>
          <p:cNvCxnSpPr>
            <a:cxnSpLocks/>
          </p:cNvCxnSpPr>
          <p:nvPr/>
        </p:nvCxnSpPr>
        <p:spPr bwMode="auto">
          <a:xfrm>
            <a:off x="2641602" y="1182738"/>
            <a:ext cx="0" cy="1173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D8107B-402D-8B51-F54A-AD46F88F1648}"/>
              </a:ext>
            </a:extLst>
          </p:cNvPr>
          <p:cNvCxnSpPr>
            <a:cxnSpLocks/>
            <a:endCxn id="3" idx="1"/>
          </p:cNvCxnSpPr>
          <p:nvPr/>
        </p:nvCxnSpPr>
        <p:spPr bwMode="auto">
          <a:xfrm>
            <a:off x="2641601" y="1182738"/>
            <a:ext cx="555426" cy="10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31E84B-925F-CD7D-3D94-33CF21391A2C}"/>
              </a:ext>
            </a:extLst>
          </p:cNvPr>
          <p:cNvCxnSpPr>
            <a:cxnSpLocks/>
          </p:cNvCxnSpPr>
          <p:nvPr/>
        </p:nvCxnSpPr>
        <p:spPr bwMode="auto">
          <a:xfrm flipV="1">
            <a:off x="2641602" y="2336719"/>
            <a:ext cx="55542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BA402A-A629-17A5-4C98-045C8B570579}"/>
              </a:ext>
            </a:extLst>
          </p:cNvPr>
          <p:cNvSpPr/>
          <p:nvPr/>
        </p:nvSpPr>
        <p:spPr>
          <a:xfrm>
            <a:off x="3945947" y="965858"/>
            <a:ext cx="1699698" cy="46166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Images from PDF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7BD5A2-3D3F-39B6-456A-3556C08654F9}"/>
              </a:ext>
            </a:extLst>
          </p:cNvPr>
          <p:cNvSpPr/>
          <p:nvPr/>
        </p:nvSpPr>
        <p:spPr>
          <a:xfrm>
            <a:off x="3920255" y="2069150"/>
            <a:ext cx="1725387" cy="4982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Text from PDF</a:t>
            </a:r>
          </a:p>
        </p:txBody>
      </p:sp>
      <p:pic>
        <p:nvPicPr>
          <p:cNvPr id="81" name="Graphic 80" descr="Radio microphone with solid fill">
            <a:extLst>
              <a:ext uri="{FF2B5EF4-FFF2-40B4-BE49-F238E27FC236}">
                <a16:creationId xmlns:a16="http://schemas.microsoft.com/office/drawing/2014/main" id="{7ED3B624-D321-FD2A-4A4D-8D6857193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3437" y="3946365"/>
            <a:ext cx="412647" cy="412647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04904F6-7333-E130-619C-1C6A1C83E8C4}"/>
              </a:ext>
            </a:extLst>
          </p:cNvPr>
          <p:cNvSpPr/>
          <p:nvPr/>
        </p:nvSpPr>
        <p:spPr>
          <a:xfrm>
            <a:off x="6073656" y="2074993"/>
            <a:ext cx="1661989" cy="46166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MultiModel</a:t>
            </a: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Embeddings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3CC7616-044B-B049-1B39-0C7460A9C0C3}"/>
              </a:ext>
            </a:extLst>
          </p:cNvPr>
          <p:cNvSpPr/>
          <p:nvPr/>
        </p:nvSpPr>
        <p:spPr>
          <a:xfrm>
            <a:off x="8445678" y="1366134"/>
            <a:ext cx="2122433" cy="697560"/>
          </a:xfrm>
          <a:prstGeom prst="roundRect">
            <a:avLst/>
          </a:prstGeom>
          <a:gradFill>
            <a:gsLst>
              <a:gs pos="50000">
                <a:schemeClr val="accent6">
                  <a:lumMod val="40000"/>
                  <a:lumOff val="60000"/>
                </a:schemeClr>
              </a:gs>
              <a:gs pos="0">
                <a:schemeClr val="accent4">
                  <a:tint val="37000"/>
                  <a:satMod val="30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DB – Lance DB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(Image + Text) Embeddings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36BCC20F-F746-EDA3-87DB-D65D65233424}"/>
              </a:ext>
            </a:extLst>
          </p:cNvPr>
          <p:cNvSpPr/>
          <p:nvPr/>
        </p:nvSpPr>
        <p:spPr>
          <a:xfrm>
            <a:off x="242041" y="4402623"/>
            <a:ext cx="2088194" cy="5717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text in Sequence of Operation format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411AE5FE-525B-9EFB-5308-B144B49AA4D4}"/>
              </a:ext>
            </a:extLst>
          </p:cNvPr>
          <p:cNvSpPr/>
          <p:nvPr/>
        </p:nvSpPr>
        <p:spPr>
          <a:xfrm>
            <a:off x="240392" y="5622017"/>
            <a:ext cx="2122204" cy="5019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05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images in sequence of Operation format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C382D8B-B029-8589-8976-357BFBDA0C9F}"/>
              </a:ext>
            </a:extLst>
          </p:cNvPr>
          <p:cNvCxnSpPr>
            <a:cxnSpLocks/>
            <a:endCxn id="69" idx="1"/>
          </p:cNvCxnSpPr>
          <p:nvPr/>
        </p:nvCxnSpPr>
        <p:spPr bwMode="auto">
          <a:xfrm flipV="1">
            <a:off x="2330235" y="4694626"/>
            <a:ext cx="31136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26" name="Picture 2" descr="Pdf File Download Icon Document Text Symbol Web Document Icon Set Stock  Illustration - Download Image Now - iStock">
            <a:extLst>
              <a:ext uri="{FF2B5EF4-FFF2-40B4-BE49-F238E27FC236}">
                <a16:creationId xmlns:a16="http://schemas.microsoft.com/office/drawing/2014/main" id="{2E3B9E04-422E-139C-B396-6ABC0B11F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8" t="20742" r="24445" b="19007"/>
          <a:stretch/>
        </p:blipFill>
        <p:spPr bwMode="auto">
          <a:xfrm>
            <a:off x="634175" y="821291"/>
            <a:ext cx="864144" cy="102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6F7F3D2-B3D5-E4B3-3658-A023928AFD11}"/>
              </a:ext>
            </a:extLst>
          </p:cNvPr>
          <p:cNvSpPr/>
          <p:nvPr/>
        </p:nvSpPr>
        <p:spPr>
          <a:xfrm>
            <a:off x="6087000" y="972217"/>
            <a:ext cx="1661989" cy="46166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MultiModel</a:t>
            </a: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Embeddings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9E02F2-9C08-1BB3-D762-02CFBAFABBDA}"/>
              </a:ext>
            </a:extLst>
          </p:cNvPr>
          <p:cNvCxnSpPr>
            <a:cxnSpLocks/>
            <a:stCxn id="21" idx="3"/>
            <a:endCxn id="82" idx="1"/>
          </p:cNvCxnSpPr>
          <p:nvPr/>
        </p:nvCxnSpPr>
        <p:spPr bwMode="auto">
          <a:xfrm flipV="1">
            <a:off x="5645642" y="2305826"/>
            <a:ext cx="42801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32703CE-6466-78F5-7F89-96DD152527CB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>
            <a:off x="5645642" y="1203049"/>
            <a:ext cx="44135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FDBF21B-84B2-843B-CA7E-D1BA1A722896}"/>
              </a:ext>
            </a:extLst>
          </p:cNvPr>
          <p:cNvSpPr/>
          <p:nvPr/>
        </p:nvSpPr>
        <p:spPr>
          <a:xfrm>
            <a:off x="10618839" y="3213676"/>
            <a:ext cx="1465873" cy="430648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400" b="0" spc="40" dirty="0">
                <a:solidFill>
                  <a:schemeClr val="tx1"/>
                </a:solidFill>
                <a:latin typeface="Arial" panose="020B0604020202020204" pitchFamily="34" charset="0"/>
                <a:ea typeface="Verdana"/>
                <a:cs typeface="Arial" panose="020B0604020202020204" pitchFamily="34" charset="0"/>
              </a:rPr>
              <a:t>User Query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ea typeface="Verdana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70DCECE-25F9-77F4-F828-3A04EB41CA19}"/>
              </a:ext>
            </a:extLst>
          </p:cNvPr>
          <p:cNvSpPr/>
          <p:nvPr/>
        </p:nvSpPr>
        <p:spPr>
          <a:xfrm>
            <a:off x="7183626" y="4409517"/>
            <a:ext cx="3081355" cy="1332522"/>
          </a:xfrm>
          <a:prstGeom prst="roundRect">
            <a:avLst>
              <a:gd name="adj" fmla="val 9324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20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</a:p>
          <a:p>
            <a:pPr marL="228600" indent="-228600">
              <a:lnSpc>
                <a:spcPct val="110000"/>
              </a:lnSpc>
              <a:spcAft>
                <a:spcPts val="900"/>
              </a:spcAft>
              <a:buAutoNum type="arabicPeriod"/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of Operations</a:t>
            </a:r>
          </a:p>
          <a:p>
            <a:pPr marL="228600" indent="-228600">
              <a:lnSpc>
                <a:spcPct val="110000"/>
              </a:lnSpc>
              <a:spcAft>
                <a:spcPts val="900"/>
              </a:spcAft>
              <a:buAutoNum type="arabicPeriod"/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Images</a:t>
            </a:r>
          </a:p>
          <a:p>
            <a:pPr marL="228600" indent="-228600">
              <a:lnSpc>
                <a:spcPct val="110000"/>
              </a:lnSpc>
              <a:spcAft>
                <a:spcPts val="900"/>
              </a:spcAft>
              <a:buAutoNum type="arabicPeriod"/>
            </a:pP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video using Images and Text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90BF811-1DDA-D0CE-C8D4-040BA4D4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56" y="5139517"/>
            <a:ext cx="569682" cy="415959"/>
          </a:xfrm>
          <a:prstGeom prst="rect">
            <a:avLst/>
          </a:prstGeom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32C54968-BA8B-A37A-DD97-AA2D7E3C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72" y="3957032"/>
            <a:ext cx="444958" cy="44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4BBA782-91B0-01F7-098C-E6F73724F604}"/>
              </a:ext>
            </a:extLst>
          </p:cNvPr>
          <p:cNvSpPr/>
          <p:nvPr/>
        </p:nvSpPr>
        <p:spPr>
          <a:xfrm>
            <a:off x="2641601" y="4409517"/>
            <a:ext cx="1488696" cy="570217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05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to Audio</a:t>
            </a:r>
          </a:p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05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050" b="0" spc="4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gTTS</a:t>
            </a:r>
            <a:r>
              <a:rPr lang="en-US" sz="105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library)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D2F429B-7CDE-2ACA-4762-C5998448919A}"/>
              </a:ext>
            </a:extLst>
          </p:cNvPr>
          <p:cNvSpPr/>
          <p:nvPr/>
        </p:nvSpPr>
        <p:spPr>
          <a:xfrm>
            <a:off x="4805299" y="4379681"/>
            <a:ext cx="2122433" cy="697560"/>
          </a:xfrm>
          <a:prstGeom prst="roundRect">
            <a:avLst/>
          </a:prstGeom>
          <a:gradFill>
            <a:gsLst>
              <a:gs pos="50000">
                <a:schemeClr val="accent6">
                  <a:lumMod val="40000"/>
                  <a:lumOff val="60000"/>
                </a:schemeClr>
              </a:gs>
              <a:gs pos="0">
                <a:schemeClr val="accent4">
                  <a:tint val="37000"/>
                  <a:satMod val="300000"/>
                </a:schemeClr>
              </a:gs>
              <a:gs pos="50000">
                <a:schemeClr val="accent3">
                  <a:lumMod val="20000"/>
                  <a:lumOff val="80000"/>
                </a:schemeClr>
              </a:gs>
            </a:gsLst>
            <a:lin ang="16200000" scaled="1"/>
          </a:gra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20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Repair Video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3D367E6-8917-74C0-A5FA-26517215388D}"/>
              </a:ext>
            </a:extLst>
          </p:cNvPr>
          <p:cNvSpPr/>
          <p:nvPr/>
        </p:nvSpPr>
        <p:spPr>
          <a:xfrm>
            <a:off x="68219" y="3846344"/>
            <a:ext cx="11134250" cy="245611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IN" sz="2400" b="0" spc="4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F7E4A3D-0F1C-3B32-00A1-8A81EB6602E8}"/>
              </a:ext>
            </a:extLst>
          </p:cNvPr>
          <p:cNvCxnSpPr>
            <a:cxnSpLocks/>
          </p:cNvCxnSpPr>
          <p:nvPr/>
        </p:nvCxnSpPr>
        <p:spPr bwMode="auto">
          <a:xfrm>
            <a:off x="4154750" y="4710903"/>
            <a:ext cx="6750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45A5603B-5CCB-630F-990E-8D2416756016}"/>
              </a:ext>
            </a:extLst>
          </p:cNvPr>
          <p:cNvCxnSpPr>
            <a:stCxn id="131" idx="3"/>
            <a:endCxn id="95" idx="2"/>
          </p:cNvCxnSpPr>
          <p:nvPr/>
        </p:nvCxnSpPr>
        <p:spPr bwMode="auto">
          <a:xfrm flipV="1">
            <a:off x="2362596" y="5077241"/>
            <a:ext cx="3503920" cy="79574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B035DC9-33F6-4F9F-1DE7-299355C8A699}"/>
              </a:ext>
            </a:extLst>
          </p:cNvPr>
          <p:cNvSpPr/>
          <p:nvPr/>
        </p:nvSpPr>
        <p:spPr>
          <a:xfrm>
            <a:off x="8602992" y="3213677"/>
            <a:ext cx="1661989" cy="43064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200" b="0" spc="4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MultiModel</a:t>
            </a:r>
            <a:r>
              <a:rPr lang="en-US" sz="1200" b="0" spc="4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Embeddings</a:t>
            </a:r>
          </a:p>
        </p:txBody>
      </p:sp>
      <p:sp>
        <p:nvSpPr>
          <p:cNvPr id="126" name="Arrow: Up 125">
            <a:extLst>
              <a:ext uri="{FF2B5EF4-FFF2-40B4-BE49-F238E27FC236}">
                <a16:creationId xmlns:a16="http://schemas.microsoft.com/office/drawing/2014/main" id="{7BB7335E-E4E9-3644-620B-FDB9FB3C0CD2}"/>
              </a:ext>
            </a:extLst>
          </p:cNvPr>
          <p:cNvSpPr/>
          <p:nvPr/>
        </p:nvSpPr>
        <p:spPr>
          <a:xfrm>
            <a:off x="9059916" y="2101820"/>
            <a:ext cx="192239" cy="1024838"/>
          </a:xfrm>
          <a:prstGeom prst="up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400" b="0" spc="4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17D5F135-FE8E-3F0B-C0EF-33BF30D1415C}"/>
              </a:ext>
            </a:extLst>
          </p:cNvPr>
          <p:cNvCxnSpPr>
            <a:cxnSpLocks/>
            <a:stCxn id="15" idx="3"/>
            <a:endCxn id="101" idx="1"/>
          </p:cNvCxnSpPr>
          <p:nvPr/>
        </p:nvCxnSpPr>
        <p:spPr bwMode="auto">
          <a:xfrm>
            <a:off x="7748989" y="1203050"/>
            <a:ext cx="696689" cy="51186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C1E02A61-DB73-B244-4F55-5D26CE80BC27}"/>
              </a:ext>
            </a:extLst>
          </p:cNvPr>
          <p:cNvCxnSpPr>
            <a:cxnSpLocks/>
            <a:stCxn id="82" idx="3"/>
            <a:endCxn id="101" idx="1"/>
          </p:cNvCxnSpPr>
          <p:nvPr/>
        </p:nvCxnSpPr>
        <p:spPr bwMode="auto">
          <a:xfrm flipV="1">
            <a:off x="7735645" y="1714914"/>
            <a:ext cx="710033" cy="59091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604B56A-7366-B206-0924-5ADD91C272DD}"/>
              </a:ext>
            </a:extLst>
          </p:cNvPr>
          <p:cNvCxnSpPr>
            <a:cxnSpLocks/>
            <a:stCxn id="39" idx="1"/>
            <a:endCxn id="122" idx="3"/>
          </p:cNvCxnSpPr>
          <p:nvPr/>
        </p:nvCxnSpPr>
        <p:spPr bwMode="auto">
          <a:xfrm flipH="1">
            <a:off x="10264981" y="3429000"/>
            <a:ext cx="35385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4" name="Arrow: Up 173">
            <a:extLst>
              <a:ext uri="{FF2B5EF4-FFF2-40B4-BE49-F238E27FC236}">
                <a16:creationId xmlns:a16="http://schemas.microsoft.com/office/drawing/2014/main" id="{BD7E3B30-F7AB-AB97-5AB8-719727BD2503}"/>
              </a:ext>
            </a:extLst>
          </p:cNvPr>
          <p:cNvSpPr/>
          <p:nvPr/>
        </p:nvSpPr>
        <p:spPr>
          <a:xfrm rot="10800000">
            <a:off x="9605108" y="2103923"/>
            <a:ext cx="192239" cy="1024838"/>
          </a:xfrm>
          <a:prstGeom prst="up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4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685AE195-0341-465B-69F9-A17E64E8B12D}"/>
              </a:ext>
            </a:extLst>
          </p:cNvPr>
          <p:cNvSpPr/>
          <p:nvPr/>
        </p:nvSpPr>
        <p:spPr>
          <a:xfrm>
            <a:off x="1117261" y="3745334"/>
            <a:ext cx="278920" cy="145157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400" b="0" spc="40" dirty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742DE048-2707-FDAF-C8A1-17A88B492885}"/>
              </a:ext>
            </a:extLst>
          </p:cNvPr>
          <p:cNvCxnSpPr>
            <a:stCxn id="122" idx="1"/>
            <a:endCxn id="179" idx="0"/>
          </p:cNvCxnSpPr>
          <p:nvPr/>
        </p:nvCxnSpPr>
        <p:spPr bwMode="auto">
          <a:xfrm rot="10800000" flipV="1">
            <a:off x="1256722" y="3429000"/>
            <a:ext cx="7346271" cy="31633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3" name="Graphic 182" descr="Video camera with solid fill">
            <a:extLst>
              <a:ext uri="{FF2B5EF4-FFF2-40B4-BE49-F238E27FC236}">
                <a16:creationId xmlns:a16="http://schemas.microsoft.com/office/drawing/2014/main" id="{A489C4C3-8B09-DF5E-9BED-819BF252D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23339" y="3842841"/>
            <a:ext cx="571740" cy="5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50795F-728F-AB09-9E45-4D7A41C16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077830"/>
              </p:ext>
            </p:extLst>
          </p:nvPr>
        </p:nvGraphicFramePr>
        <p:xfrm>
          <a:off x="414779" y="759701"/>
          <a:ext cx="9643621" cy="3337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598971">
                  <a:extLst>
                    <a:ext uri="{9D8B030D-6E8A-4147-A177-3AD203B41FA5}">
                      <a16:colId xmlns:a16="http://schemas.microsoft.com/office/drawing/2014/main" val="389086175"/>
                    </a:ext>
                  </a:extLst>
                </a:gridCol>
                <a:gridCol w="4044650">
                  <a:extLst>
                    <a:ext uri="{9D8B030D-6E8A-4147-A177-3AD203B41FA5}">
                      <a16:colId xmlns:a16="http://schemas.microsoft.com/office/drawing/2014/main" val="25567900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Library/ Model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91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Extraction from 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PikePDF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550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Extraction from PDF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PyPDF2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5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Create Application for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Streamlit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3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Store encoding of Image and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sng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LanceDBVectorStore</a:t>
                      </a:r>
                      <a:endParaRPr lang="en-US" sz="1600" b="0" kern="12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63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gpt4O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43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to Audio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gTTS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1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Images to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OpenCV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147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Video-Audio merging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460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DC72A6-7711-65D4-ED18-F49CB63F95B8}"/>
              </a:ext>
            </a:extLst>
          </p:cNvPr>
          <p:cNvSpPr txBox="1"/>
          <p:nvPr/>
        </p:nvSpPr>
        <p:spPr>
          <a:xfrm>
            <a:off x="176748" y="115025"/>
            <a:ext cx="82689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Tools and Libraries </a:t>
            </a:r>
          </a:p>
        </p:txBody>
      </p:sp>
    </p:spTree>
    <p:extLst>
      <p:ext uri="{BB962C8B-B14F-4D97-AF65-F5344CB8AC3E}">
        <p14:creationId xmlns:p14="http://schemas.microsoft.com/office/powerpoint/2010/main" val="104596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E7FD-A8B9-85DF-0035-1D3598CB3958}"/>
              </a:ext>
            </a:extLst>
          </p:cNvPr>
          <p:cNvSpPr txBox="1"/>
          <p:nvPr/>
        </p:nvSpPr>
        <p:spPr>
          <a:xfrm>
            <a:off x="344129" y="1742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CBB28-A5A4-224E-1387-E22038D14C0C}"/>
              </a:ext>
            </a:extLst>
          </p:cNvPr>
          <p:cNvSpPr txBox="1"/>
          <p:nvPr/>
        </p:nvSpPr>
        <p:spPr>
          <a:xfrm>
            <a:off x="422786" y="884904"/>
            <a:ext cx="10186219" cy="3844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1600" b="0" spc="4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Video Project">
            <a:hlinkClick r:id="" action="ppaction://media"/>
            <a:extLst>
              <a:ext uri="{FF2B5EF4-FFF2-40B4-BE49-F238E27FC236}">
                <a16:creationId xmlns:a16="http://schemas.microsoft.com/office/drawing/2014/main" id="{9421ACD8-A307-8566-3B21-4CFC68ADD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786" y="635876"/>
            <a:ext cx="10078431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2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E7FD-A8B9-85DF-0035-1D3598CB3958}"/>
              </a:ext>
            </a:extLst>
          </p:cNvPr>
          <p:cNvSpPr txBox="1"/>
          <p:nvPr/>
        </p:nvSpPr>
        <p:spPr>
          <a:xfrm>
            <a:off x="344129" y="1742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Video_to_show">
            <a:hlinkClick r:id="" action="ppaction://media"/>
            <a:extLst>
              <a:ext uri="{FF2B5EF4-FFF2-40B4-BE49-F238E27FC236}">
                <a16:creationId xmlns:a16="http://schemas.microsoft.com/office/drawing/2014/main" id="{B9AF868E-9345-AFA2-939F-50E4E1134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594" y="635876"/>
            <a:ext cx="7040880" cy="52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E7FD-A8B9-85DF-0035-1D3598CB3958}"/>
              </a:ext>
            </a:extLst>
          </p:cNvPr>
          <p:cNvSpPr txBox="1"/>
          <p:nvPr/>
        </p:nvSpPr>
        <p:spPr>
          <a:xfrm>
            <a:off x="344129" y="1742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current work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CBB28-A5A4-224E-1387-E22038D14C0C}"/>
              </a:ext>
            </a:extLst>
          </p:cNvPr>
          <p:cNvSpPr txBox="1"/>
          <p:nvPr/>
        </p:nvSpPr>
        <p:spPr>
          <a:xfrm>
            <a:off x="422786" y="884904"/>
            <a:ext cx="10186219" cy="3844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Solution works when there are tagged images showing action sequence.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Can not create video when only one image is used to explain action. 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Sometimes sequence of images shuffles due to image embedding.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10000"/>
              </a:lnSpc>
              <a:spcAft>
                <a:spcPts val="900"/>
              </a:spcAft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1600" b="0" spc="4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7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3CE7FD-A8B9-85DF-0035-1D3598CB3958}"/>
              </a:ext>
            </a:extLst>
          </p:cNvPr>
          <p:cNvSpPr txBox="1"/>
          <p:nvPr/>
        </p:nvSpPr>
        <p:spPr>
          <a:xfrm>
            <a:off x="344129" y="1742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Way Forward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CBB28-A5A4-224E-1387-E22038D14C0C}"/>
              </a:ext>
            </a:extLst>
          </p:cNvPr>
          <p:cNvSpPr txBox="1"/>
          <p:nvPr/>
        </p:nvSpPr>
        <p:spPr>
          <a:xfrm>
            <a:off x="344129" y="950892"/>
            <a:ext cx="10186219" cy="3844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Image to text tagging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Explore further image and video creation model as and when models are available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600" b="0" spc="40" dirty="0">
                <a:solidFill>
                  <a:srgbClr val="000000"/>
                </a:solidFill>
                <a:latin typeface="Arial" charset="0"/>
              </a:rPr>
              <a:t>Improve audio and image sync logic.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10000"/>
              </a:lnSpc>
              <a:spcAft>
                <a:spcPts val="900"/>
              </a:spcAft>
            </a:pPr>
            <a:endParaRPr lang="en-US" sz="1600" b="0" spc="40" dirty="0">
              <a:solidFill>
                <a:srgbClr val="000000"/>
              </a:solidFill>
              <a:latin typeface="Arial" charset="0"/>
            </a:endParaRP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1600" b="0" spc="4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0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51E4-F660-A23D-ACD4-2814049EC581}"/>
              </a:ext>
            </a:extLst>
          </p:cNvPr>
          <p:cNvSpPr txBox="1">
            <a:spLocks/>
          </p:cNvSpPr>
          <p:nvPr/>
        </p:nvSpPr>
        <p:spPr>
          <a:xfrm>
            <a:off x="609601" y="292609"/>
            <a:ext cx="10970684" cy="646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endParaRPr lang="en-US" sz="2400" kern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75A2-37A6-CAEA-F7AD-E92C586266CA}"/>
              </a:ext>
            </a:extLst>
          </p:cNvPr>
          <p:cNvSpPr txBox="1">
            <a:spLocks/>
          </p:cNvSpPr>
          <p:nvPr/>
        </p:nvSpPr>
        <p:spPr>
          <a:xfrm>
            <a:off x="609601" y="939422"/>
            <a:ext cx="10970684" cy="9826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SzPct val="85000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1313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2625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6837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5412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13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1600" kern="0" dirty="0">
              <a:ea typeface="Verdan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11D8-47BB-D9AB-1F61-78B55A79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11" y="860082"/>
            <a:ext cx="85820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75A2-37A6-CAEA-F7AD-E92C586266CA}"/>
              </a:ext>
            </a:extLst>
          </p:cNvPr>
          <p:cNvSpPr txBox="1">
            <a:spLocks/>
          </p:cNvSpPr>
          <p:nvPr/>
        </p:nvSpPr>
        <p:spPr>
          <a:xfrm>
            <a:off x="379600" y="782595"/>
            <a:ext cx="11212632" cy="206429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SzPct val="85000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1313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2625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6837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5412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13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John Deere customers and technicians often rely on </a:t>
            </a:r>
            <a:r>
              <a:rPr lang="en-US" sz="1600" b="1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traditional repair manuals and PDF documents </a:t>
            </a: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perform maintenance and repair operations on their equipment.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These documents, while valuable, may not always be user-friendly or easily accessible during hands-on work.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Challenges: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Complexity of Information</a:t>
            </a: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Repair and service manuals can be dense and technical.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Lack of Visual Aid</a:t>
            </a: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Static images in PDFs do not convey the dynamic nature of certain repair procedures.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Accessibility Issues</a:t>
            </a: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Technicians in the field may have limited access to printed manuals or electronic devices that can read PDFs..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Time-Consuming Process</a:t>
            </a: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600" kern="100">
                <a:effectLst/>
                <a:highlight>
                  <a:srgbClr val="FFFFFF"/>
                </a:highlight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Referring back and forth between text and images in a PDF is time-consuming.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000000"/>
              </a:solidFill>
              <a:effectLst/>
              <a:highlight>
                <a:srgbClr val="EBF2EA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646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Problem Statement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200033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75A2-37A6-CAEA-F7AD-E92C586266CA}"/>
              </a:ext>
            </a:extLst>
          </p:cNvPr>
          <p:cNvSpPr txBox="1">
            <a:spLocks/>
          </p:cNvSpPr>
          <p:nvPr/>
        </p:nvSpPr>
        <p:spPr>
          <a:xfrm>
            <a:off x="620071" y="1049603"/>
            <a:ext cx="11212632" cy="206429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SzPct val="85000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1313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2625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6837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5412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13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The primary objective of this project is to develop a series of repair and service videos utilizing Generative AI, transforming Deere-specific information and manuals into comprehensive, step-by-step visual guides. These videos aim to: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1600" b="0" i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Enhance User Experience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Ensure Correct and Safe Procedures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Improve Efficiency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Increase Accessibility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600" b="1" kern="10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kern="10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Leverage AI Technology</a:t>
            </a:r>
            <a:endParaRPr lang="en-US" sz="1600" kern="10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>
              <a:solidFill>
                <a:srgbClr val="000000"/>
              </a:solidFill>
              <a:effectLst/>
              <a:highlight>
                <a:srgbClr val="EBF2EA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646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345314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C410F58A-28FF-2632-5D70-7F76ACF6623E}"/>
              </a:ext>
            </a:extLst>
          </p:cNvPr>
          <p:cNvSpPr/>
          <p:nvPr/>
        </p:nvSpPr>
        <p:spPr>
          <a:xfrm>
            <a:off x="9594236" y="2418876"/>
            <a:ext cx="2330167" cy="741679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spc="40" dirty="0">
                <a:solidFill>
                  <a:srgbClr val="000000"/>
                </a:solidFill>
                <a:latin typeface="Arial" charset="0"/>
              </a:rPr>
              <a:t>Documentation and Closure </a:t>
            </a:r>
            <a:endParaRPr lang="en-IN" sz="160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3CA0E4CF-9A23-5A3A-BD01-591D1521DE84}"/>
              </a:ext>
            </a:extLst>
          </p:cNvPr>
          <p:cNvSpPr/>
          <p:nvPr/>
        </p:nvSpPr>
        <p:spPr>
          <a:xfrm>
            <a:off x="7452852" y="2410328"/>
            <a:ext cx="2526891" cy="741679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spc="40" dirty="0">
                <a:solidFill>
                  <a:srgbClr val="000000"/>
                </a:solidFill>
                <a:latin typeface="Arial" charset="0"/>
              </a:rPr>
              <a:t>Solution Architecture / Execution </a:t>
            </a:r>
            <a:endParaRPr lang="en-IN" sz="160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D1AC67C-2FA7-3632-7144-6159986AE2EA}"/>
              </a:ext>
            </a:extLst>
          </p:cNvPr>
          <p:cNvSpPr/>
          <p:nvPr/>
        </p:nvSpPr>
        <p:spPr>
          <a:xfrm>
            <a:off x="4944472" y="2410328"/>
            <a:ext cx="2921335" cy="741679"/>
          </a:xfrm>
          <a:prstGeom prst="hexagon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spc="40" dirty="0">
                <a:solidFill>
                  <a:srgbClr val="000000"/>
                </a:solidFill>
                <a:latin typeface="Arial" charset="0"/>
              </a:rPr>
              <a:t>Data Acquisition  </a:t>
            </a:r>
            <a:endParaRPr lang="en-IN" sz="160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5DD67F5-5EC9-3F76-33AC-6776415725A5}"/>
              </a:ext>
            </a:extLst>
          </p:cNvPr>
          <p:cNvSpPr/>
          <p:nvPr/>
        </p:nvSpPr>
        <p:spPr>
          <a:xfrm>
            <a:off x="2625213" y="2405382"/>
            <a:ext cx="2798411" cy="765065"/>
          </a:xfrm>
          <a:prstGeom prst="hexagon">
            <a:avLst/>
          </a:prstGeom>
          <a:solidFill>
            <a:srgbClr val="18C0E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spc="40">
                <a:solidFill>
                  <a:srgbClr val="000000"/>
                </a:solidFill>
                <a:latin typeface="Arial" charset="0"/>
              </a:rPr>
              <a:t>Solution</a:t>
            </a:r>
            <a:r>
              <a:rPr lang="en-US" sz="1600" spc="40" dirty="0">
                <a:solidFill>
                  <a:srgbClr val="000000"/>
                </a:solidFill>
                <a:latin typeface="Arial" charset="0"/>
              </a:rPr>
              <a:t> Definition and Analysis</a:t>
            </a:r>
            <a:endParaRPr lang="en-IN" sz="1600" spc="40" dirty="0" err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A51E4-F660-A23D-ACD4-2814049EC581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646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 dirty="0"/>
              <a:t>Milestones</a:t>
            </a:r>
          </a:p>
        </p:txBody>
      </p:sp>
      <p:pic>
        <p:nvPicPr>
          <p:cNvPr id="23" name="Graphic 22" descr="Eye Scan with solid fill">
            <a:extLst>
              <a:ext uri="{FF2B5EF4-FFF2-40B4-BE49-F238E27FC236}">
                <a16:creationId xmlns:a16="http://schemas.microsoft.com/office/drawing/2014/main" id="{BF8F2663-F6B0-D109-B4C6-7E136D6E1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3244" y="1403114"/>
            <a:ext cx="914400" cy="914400"/>
          </a:xfrm>
          <a:prstGeom prst="rect">
            <a:avLst/>
          </a:prstGeom>
        </p:spPr>
      </p:pic>
      <p:pic>
        <p:nvPicPr>
          <p:cNvPr id="27" name="Graphic 26" descr="Checklist with solid fill">
            <a:extLst>
              <a:ext uri="{FF2B5EF4-FFF2-40B4-BE49-F238E27FC236}">
                <a16:creationId xmlns:a16="http://schemas.microsoft.com/office/drawing/2014/main" id="{A32571EC-BE9F-2044-2943-689E2D03F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7560" y="1504476"/>
            <a:ext cx="914400" cy="914400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ABAEDCE-8A5C-68BA-C155-3C9E545F18A6}"/>
              </a:ext>
            </a:extLst>
          </p:cNvPr>
          <p:cNvSpPr/>
          <p:nvPr/>
        </p:nvSpPr>
        <p:spPr>
          <a:xfrm>
            <a:off x="680553" y="2410328"/>
            <a:ext cx="2337951" cy="760119"/>
          </a:xfrm>
          <a:prstGeom prst="homePlate">
            <a:avLst>
              <a:gd name="adj" fmla="val 2671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r>
              <a:rPr lang="en-US" sz="1600" spc="40" dirty="0">
                <a:solidFill>
                  <a:srgbClr val="000000"/>
                </a:solidFill>
                <a:latin typeface="Arial" charset="0"/>
              </a:rPr>
              <a:t>Technology Exploration</a:t>
            </a:r>
            <a:endParaRPr lang="en-IN" sz="1600" spc="40" dirty="0" err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F7E33A5-DB57-ADC7-EF13-EA68CB67EF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389" y="1324569"/>
            <a:ext cx="1112927" cy="1071489"/>
          </a:xfrm>
          <a:prstGeom prst="rect">
            <a:avLst/>
          </a:prstGeom>
        </p:spPr>
      </p:pic>
      <p:pic>
        <p:nvPicPr>
          <p:cNvPr id="30" name="Picture 2" descr="29,220 De Identification Icons - Free in SVG, PNG, ICO - IconScout">
            <a:extLst>
              <a:ext uri="{FF2B5EF4-FFF2-40B4-BE49-F238E27FC236}">
                <a16:creationId xmlns:a16="http://schemas.microsoft.com/office/drawing/2014/main" id="{DE4F86C2-5EC5-AE8C-0AA9-51BEA2AC6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78" y="1521100"/>
            <a:ext cx="812944" cy="8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ata Accuracy And Identification Monotone Icon In Powerpoint Pptx Png And  Editable Eps Format">
            <a:extLst>
              <a:ext uri="{FF2B5EF4-FFF2-40B4-BE49-F238E27FC236}">
                <a16:creationId xmlns:a16="http://schemas.microsoft.com/office/drawing/2014/main" id="{E68D9C52-CBF1-8542-7877-2230282E1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8" t="23553" r="29936" b="10513"/>
          <a:stretch/>
        </p:blipFill>
        <p:spPr bwMode="auto">
          <a:xfrm>
            <a:off x="8475597" y="1578365"/>
            <a:ext cx="896161" cy="81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64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75A2-37A6-CAEA-F7AD-E92C586266CA}"/>
              </a:ext>
            </a:extLst>
          </p:cNvPr>
          <p:cNvSpPr txBox="1">
            <a:spLocks/>
          </p:cNvSpPr>
          <p:nvPr/>
        </p:nvSpPr>
        <p:spPr>
          <a:xfrm>
            <a:off x="301814" y="829559"/>
            <a:ext cx="11212632" cy="352717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SzPct val="85000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1313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2625" indent="-2270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6837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Verdana" pitchFamily="34" charset="0"/>
              <a:buChar char="–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254125" indent="-1714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900"/>
              </a:spcAft>
              <a:buFont typeface="Arial" pitchFamily="34" charset="0"/>
              <a:buChar char="•"/>
              <a:defRPr sz="2000" b="0" i="0" spc="4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13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1685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26257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082925" indent="-171450" algn="l" rtl="0" eaLnBrk="1" fontAlgn="base" hangingPunct="1">
              <a:spcBef>
                <a:spcPct val="0"/>
              </a:spcBef>
              <a:spcAft>
                <a:spcPct val="30000"/>
              </a:spcAft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GPT-4 Vision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GPT-4O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Dall-E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Gemini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Stable-video-diffusion-img2vid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0" dirty="0">
              <a:ea typeface="Verdana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64681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Technology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3D2CE-520D-D43F-D7BA-3F320605E85F}"/>
              </a:ext>
            </a:extLst>
          </p:cNvPr>
          <p:cNvSpPr txBox="1"/>
          <p:nvPr/>
        </p:nvSpPr>
        <p:spPr>
          <a:xfrm>
            <a:off x="195158" y="3581877"/>
            <a:ext cx="7779917" cy="455345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marL="342900" indent="-342900" rtl="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000" b="0" spc="40" dirty="0">
                <a:solidFill>
                  <a:srgbClr val="000000"/>
                </a:solidFill>
                <a:latin typeface="Verdana"/>
                <a:ea typeface="Verdana"/>
                <a:hlinkClick r:id="rId2"/>
              </a:rPr>
              <a:t>https://lancedb.github.io/lancedb/</a:t>
            </a:r>
            <a:endParaRPr lang="en-IN" sz="2000" b="0" spc="40" dirty="0">
              <a:solidFill>
                <a:srgbClr val="000000"/>
              </a:solidFill>
              <a:latin typeface="Arial" charset="0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000" b="0" spc="40" dirty="0">
                <a:solidFill>
                  <a:srgbClr val="000000"/>
                </a:solidFill>
                <a:latin typeface="Verdana"/>
                <a:ea typeface="Verdana"/>
                <a:hlinkClick r:id="rId3"/>
              </a:rPr>
              <a:t>https://platform.openai.com/docs/introduction</a:t>
            </a:r>
            <a:endParaRPr lang="en-IN" sz="2000" b="0" spc="40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IN" sz="2000" b="0" spc="40">
                <a:solidFill>
                  <a:srgbClr val="000000"/>
                </a:solidFill>
                <a:latin typeface="Verdana"/>
                <a:ea typeface="Verdana"/>
                <a:hlinkClick r:id="rId4"/>
              </a:rPr>
              <a:t>https://platform.openai.com/docs/</a:t>
            </a:r>
            <a:r>
              <a:rPr lang="en-IN" sz="2000" b="0" spc="40" dirty="0">
                <a:solidFill>
                  <a:srgbClr val="000000"/>
                </a:solidFill>
                <a:latin typeface="Verdana"/>
                <a:ea typeface="Verdana"/>
                <a:hlinkClick r:id="rId4"/>
              </a:rPr>
              <a:t>overview</a:t>
            </a:r>
            <a:endParaRPr lang="en-IN" sz="2000" b="0" spc="40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hlinkClick r:id="rId5" tooltip="https://openaccess.thecvf.com/content/iccv2023/papers/wu_tune-a-video_one-shot_tuning_of_image_diffusion_models_for_text-to-video_generation_iccv_2023_paper.pdf"/>
              </a:rPr>
              <a:t>Tune-A-Video: One-Shot Tuning of Image Diffusion Models for Text-to-Video Generation (thecvf.com)</a:t>
            </a:r>
            <a:endParaRPr lang="en-IN" sz="2000" b="0" spc="40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2000" b="0" spc="40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2000" b="0" spc="40" dirty="0">
              <a:solidFill>
                <a:srgbClr val="000000"/>
              </a:solidFill>
              <a:latin typeface="Verdana"/>
              <a:ea typeface="Verdana"/>
            </a:endParaRPr>
          </a:p>
          <a:p>
            <a:pPr marL="342900" indent="-34290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endParaRPr lang="en-IN" sz="2000" b="0" spc="4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6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4250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Sample Repair Manual:</a:t>
            </a:r>
            <a:endParaRPr lang="en-US" sz="2400" kern="0" dirty="0"/>
          </a:p>
          <a:p>
            <a:endParaRPr lang="en-US" sz="2400" kern="0" dirty="0"/>
          </a:p>
          <a:p>
            <a:r>
              <a:rPr lang="en-US" sz="1600" dirty="0">
                <a:solidFill>
                  <a:schemeClr val="tx1"/>
                </a:solidFill>
              </a:rPr>
              <a:t>OPERATOR’S MANUAL 5310 S Tractor</a:t>
            </a:r>
            <a:endParaRPr lang="en-US" sz="2400" kern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B2F724-5035-F555-CC17-DA8D26578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58" y="643648"/>
            <a:ext cx="5852667" cy="55707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BC05DC-FFE3-7029-C8B0-40345A50C6B1}"/>
              </a:ext>
            </a:extLst>
          </p:cNvPr>
          <p:cNvSpPr txBox="1">
            <a:spLocks/>
          </p:cNvSpPr>
          <p:nvPr/>
        </p:nvSpPr>
        <p:spPr>
          <a:xfrm>
            <a:off x="422788" y="1482535"/>
            <a:ext cx="10970684" cy="4250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endParaRPr lang="en-US" sz="1800" b="0" kern="0"/>
          </a:p>
          <a:p>
            <a:r>
              <a:rPr lang="en-US" sz="1800">
                <a:solidFill>
                  <a:schemeClr val="tx1"/>
                </a:solidFill>
              </a:rPr>
              <a:t>Challenge:</a:t>
            </a:r>
          </a:p>
          <a:p>
            <a:pPr marL="342900" indent="-342900">
              <a:buAutoNum type="arabicPeriod"/>
            </a:pPr>
            <a:r>
              <a:rPr lang="en-US" sz="1800" b="0" kern="0">
                <a:solidFill>
                  <a:schemeClr val="tx1"/>
                </a:solidFill>
              </a:rPr>
              <a:t>Need to read through multiple text pages</a:t>
            </a:r>
          </a:p>
          <a:p>
            <a:pPr marL="342900" indent="-342900">
              <a:buAutoNum type="arabicPeriod"/>
            </a:pPr>
            <a:r>
              <a:rPr lang="en-US" sz="1800" b="0" kern="0">
                <a:solidFill>
                  <a:schemeClr val="tx1"/>
                </a:solidFill>
              </a:rPr>
              <a:t>Difficult to understand the sequence of operations</a:t>
            </a:r>
          </a:p>
          <a:p>
            <a:pPr marL="342900" indent="-342900">
              <a:buAutoNum type="arabicPeriod"/>
            </a:pPr>
            <a:r>
              <a:rPr lang="en-US" sz="1800" b="0" kern="0">
                <a:solidFill>
                  <a:schemeClr val="tx1"/>
                </a:solidFill>
              </a:rPr>
              <a:t>Lacks visual appeal</a:t>
            </a:r>
          </a:p>
        </p:txBody>
      </p:sp>
    </p:spTree>
    <p:extLst>
      <p:ext uri="{BB962C8B-B14F-4D97-AF65-F5344CB8AC3E}">
        <p14:creationId xmlns:p14="http://schemas.microsoft.com/office/powerpoint/2010/main" val="3854786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925CED1-F045-BB26-AE69-0FC534D98F48}"/>
              </a:ext>
            </a:extLst>
          </p:cNvPr>
          <p:cNvSpPr txBox="1"/>
          <p:nvPr/>
        </p:nvSpPr>
        <p:spPr>
          <a:xfrm>
            <a:off x="315615" y="18623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6A5006-C32C-C9FE-D064-35A769A69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47800"/>
              </p:ext>
            </p:extLst>
          </p:nvPr>
        </p:nvGraphicFramePr>
        <p:xfrm>
          <a:off x="466993" y="845692"/>
          <a:ext cx="10751614" cy="504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406917">
                  <a:extLst>
                    <a:ext uri="{9D8B030D-6E8A-4147-A177-3AD203B41FA5}">
                      <a16:colId xmlns:a16="http://schemas.microsoft.com/office/drawing/2014/main" val="1925925515"/>
                    </a:ext>
                  </a:extLst>
                </a:gridCol>
                <a:gridCol w="3116825">
                  <a:extLst>
                    <a:ext uri="{9D8B030D-6E8A-4147-A177-3AD203B41FA5}">
                      <a16:colId xmlns:a16="http://schemas.microsoft.com/office/drawing/2014/main" val="724285236"/>
                    </a:ext>
                  </a:extLst>
                </a:gridCol>
                <a:gridCol w="2084439">
                  <a:extLst>
                    <a:ext uri="{9D8B030D-6E8A-4147-A177-3AD203B41FA5}">
                      <a16:colId xmlns:a16="http://schemas.microsoft.com/office/drawing/2014/main" val="1571836186"/>
                    </a:ext>
                  </a:extLst>
                </a:gridCol>
                <a:gridCol w="2143433">
                  <a:extLst>
                    <a:ext uri="{9D8B030D-6E8A-4147-A177-3AD203B41FA5}">
                      <a16:colId xmlns:a16="http://schemas.microsoft.com/office/drawing/2014/main" val="345617852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 Source/Paid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15491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SORA</a:t>
                      </a:r>
                      <a:endParaRPr lang="en-IN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Available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/>
                          <a:cs typeface="Arial"/>
                        </a:rPr>
                        <a:t>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627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/>
                        <a:t>GPT-4 Vision Preview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Vision/Image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/>
                          <a:cs typeface="Arial"/>
                        </a:rPr>
                        <a:t>Text to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3501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GPT-4O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latin typeface="Arial"/>
                          <a:cs typeface="Arial"/>
                        </a:rPr>
                        <a:t>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to Image + Language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4882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Dall-E</a:t>
                      </a:r>
                      <a:endParaRPr lang="en-IN" sz="1600" b="1">
                        <a:solidFill>
                          <a:schemeClr val="accent6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/>
                          <a:cs typeface="Arial"/>
                        </a:rPr>
                        <a:t>Paid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Vision/Image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to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7479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Google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Gemini (Vision)</a:t>
                      </a:r>
                      <a:endParaRPr lang="en-IN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/>
                          <a:cs typeface="Arial"/>
                        </a:rPr>
                        <a:t>Free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 to Image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52411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Stable-video-diffusion-img2vid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latin typeface="Arial"/>
                          <a:cs typeface="Arial"/>
                        </a:rPr>
                        <a:t>Open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Multimodal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to Video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4731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97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22788" y="293682"/>
            <a:ext cx="10970684" cy="4250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Challenges:</a:t>
            </a:r>
          </a:p>
          <a:p>
            <a:endParaRPr lang="en-US" sz="2400" ker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BB0BC-0156-B870-E126-2187DDC085EF}"/>
              </a:ext>
            </a:extLst>
          </p:cNvPr>
          <p:cNvSpPr txBox="1"/>
          <p:nvPr/>
        </p:nvSpPr>
        <p:spPr>
          <a:xfrm>
            <a:off x="496234" y="1052052"/>
            <a:ext cx="11269803" cy="8259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b="0" spc="40">
                <a:solidFill>
                  <a:srgbClr val="000000"/>
                </a:solidFill>
                <a:latin typeface="Arial" charset="0"/>
              </a:rPr>
              <a:t>1. </a:t>
            </a:r>
            <a:r>
              <a:rPr lang="en-US" b="0" spc="40" err="1">
                <a:solidFill>
                  <a:srgbClr val="000000"/>
                </a:solidFill>
                <a:latin typeface="Arial" charset="0"/>
              </a:rPr>
              <a:t>GenAI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 video generators requires sequence of Images showing the action to create the Video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>
                <a:solidFill>
                  <a:srgbClr val="000000"/>
                </a:solidFill>
                <a:latin typeface="Arial" charset="0"/>
              </a:rPr>
              <a:t>	Challenge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: Current JD manuals does not have sequence of images to show the operation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E07169-9B4D-EDBA-1D3C-9B12A8CF0A52}"/>
              </a:ext>
            </a:extLst>
          </p:cNvPr>
          <p:cNvSpPr txBox="1"/>
          <p:nvPr/>
        </p:nvSpPr>
        <p:spPr>
          <a:xfrm>
            <a:off x="496234" y="2163096"/>
            <a:ext cx="11269803" cy="8259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b="0" spc="40">
                <a:solidFill>
                  <a:srgbClr val="000000"/>
                </a:solidFill>
                <a:latin typeface="Arial" charset="0"/>
              </a:rPr>
              <a:t>2. </a:t>
            </a:r>
            <a:r>
              <a:rPr lang="en-US" b="0" spc="40" err="1">
                <a:solidFill>
                  <a:srgbClr val="000000"/>
                </a:solidFill>
                <a:latin typeface="Arial" charset="0"/>
              </a:rPr>
              <a:t>GenAI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 image generator can create sequence of images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>
                <a:solidFill>
                  <a:srgbClr val="000000"/>
                </a:solidFill>
                <a:latin typeface="Arial" charset="0"/>
              </a:rPr>
              <a:t>	Challenge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: The image generator are not able to create images for JD machines/ JD context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816FD-0823-C7BF-8EF1-4AB6FD935934}"/>
              </a:ext>
            </a:extLst>
          </p:cNvPr>
          <p:cNvSpPr txBox="1"/>
          <p:nvPr/>
        </p:nvSpPr>
        <p:spPr>
          <a:xfrm>
            <a:off x="496234" y="3274140"/>
            <a:ext cx="11269803" cy="8259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b="0" spc="40">
                <a:solidFill>
                  <a:srgbClr val="000000"/>
                </a:solidFill>
                <a:latin typeface="Arial" charset="0"/>
              </a:rPr>
              <a:t>3. </a:t>
            </a:r>
            <a:r>
              <a:rPr lang="en-US" b="0" spc="40" err="1">
                <a:solidFill>
                  <a:srgbClr val="000000"/>
                </a:solidFill>
                <a:latin typeface="Arial" charset="0"/>
              </a:rPr>
              <a:t>GenAI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 video generator requires video training data set for fine tuning to specific task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>
                <a:solidFill>
                  <a:srgbClr val="000000"/>
                </a:solidFill>
                <a:latin typeface="Arial" charset="0"/>
              </a:rPr>
              <a:t>	Challenge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: Currently, no such training/ fine tuning video dataset for JD is available</a:t>
            </a:r>
          </a:p>
        </p:txBody>
      </p:sp>
    </p:spTree>
    <p:extLst>
      <p:ext uri="{BB962C8B-B14F-4D97-AF65-F5344CB8AC3E}">
        <p14:creationId xmlns:p14="http://schemas.microsoft.com/office/powerpoint/2010/main" val="1341420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A98D6A-F945-F573-7D90-DC14AF5BCCCB}"/>
              </a:ext>
            </a:extLst>
          </p:cNvPr>
          <p:cNvSpPr txBox="1">
            <a:spLocks/>
          </p:cNvSpPr>
          <p:nvPr/>
        </p:nvSpPr>
        <p:spPr>
          <a:xfrm>
            <a:off x="496234" y="337196"/>
            <a:ext cx="10970684" cy="425003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 b="1" i="0" spc="4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r>
              <a:rPr lang="en-US" sz="2400" kern="0"/>
              <a:t>Approach</a:t>
            </a:r>
          </a:p>
          <a:p>
            <a:endParaRPr lang="en-US" sz="2400" ker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EBB0BC-0156-B870-E126-2187DDC085EF}"/>
              </a:ext>
            </a:extLst>
          </p:cNvPr>
          <p:cNvSpPr txBox="1"/>
          <p:nvPr/>
        </p:nvSpPr>
        <p:spPr>
          <a:xfrm>
            <a:off x="496234" y="1052052"/>
            <a:ext cx="11269803" cy="12585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>
                <a:solidFill>
                  <a:srgbClr val="000000"/>
                </a:solidFill>
                <a:latin typeface="Arial" charset="0"/>
              </a:rPr>
              <a:t>Dataset Creation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b="0" spc="40">
                <a:solidFill>
                  <a:srgbClr val="000000"/>
                </a:solidFill>
                <a:latin typeface="Arial" charset="0"/>
              </a:rPr>
              <a:t>Repair Manual with sequence of images showing action.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endParaRPr lang="en-US" b="0" spc="4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pc="40">
                <a:solidFill>
                  <a:srgbClr val="000000"/>
                </a:solidFill>
                <a:latin typeface="Arial" charset="0"/>
              </a:rPr>
              <a:t>Methodology</a:t>
            </a:r>
            <a:r>
              <a:rPr lang="en-US" b="0" spc="40">
                <a:solidFill>
                  <a:srgbClr val="000000"/>
                </a:solidFill>
                <a:latin typeface="Arial" charset="0"/>
              </a:rPr>
              <a:t>: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b="0" spc="40">
                <a:solidFill>
                  <a:srgbClr val="000000"/>
                </a:solidFill>
                <a:latin typeface="Arial" charset="0"/>
              </a:rPr>
              <a:t>Extract contextual images and text based on user query from the data. Create video from the images and text extracted from the Manual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D40E-EC3E-8161-958F-1963633CC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06" y="3429000"/>
            <a:ext cx="2737831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B4247-51AF-9F41-3DCB-8598108D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82" y="3429000"/>
            <a:ext cx="2588999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07098"/>
      </p:ext>
    </p:extLst>
  </p:cSld>
  <p:clrMapOvr>
    <a:masterClrMapping/>
  </p:clrMapOvr>
</p:sld>
</file>

<file path=ppt/theme/theme1.xml><?xml version="1.0" encoding="utf-8"?>
<a:theme xmlns:a="http://schemas.openxmlformats.org/drawingml/2006/main" name="John Deere Masterslide">
  <a:themeElements>
    <a:clrScheme name="jd_ppt_greenyellow_template 1">
      <a:dk1>
        <a:srgbClr val="000000"/>
      </a:dk1>
      <a:lt1>
        <a:srgbClr val="FFFFFF"/>
      </a:lt1>
      <a:dk2>
        <a:srgbClr val="BAB796"/>
      </a:dk2>
      <a:lt2>
        <a:srgbClr val="D9DBC3"/>
      </a:lt2>
      <a:accent1>
        <a:srgbClr val="367C2B"/>
      </a:accent1>
      <a:accent2>
        <a:srgbClr val="FFDE00"/>
      </a:accent2>
      <a:accent3>
        <a:srgbClr val="19581D"/>
      </a:accent3>
      <a:accent4>
        <a:srgbClr val="A3AE57"/>
      </a:accent4>
      <a:accent5>
        <a:srgbClr val="695B37"/>
      </a:accent5>
      <a:accent6>
        <a:srgbClr val="F1A800"/>
      </a:accent6>
      <a:hlink>
        <a:srgbClr val="367C2B"/>
      </a:hlink>
      <a:folHlink>
        <a:srgbClr val="666666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smtClean="0">
            <a:solidFill>
              <a:srgbClr val="000000"/>
            </a:solidFill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err="1" smtClean="0">
            <a:solidFill>
              <a:srgbClr val="000000"/>
            </a:solidFill>
            <a:latin typeface="Arial" charset="0"/>
          </a:defRPr>
        </a:defPPr>
      </a:lstStyle>
    </a:tx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Template_GY.potx" id="{ECF74758-AF65-451A-BF45-6D37F35AD8C2}" vid="{BC1DAC53-356D-4410-B571-37FDB061525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1608133-0714-417A-A840-99E63F7806B9}">
  <we:reference id="a463168c-a6c9-4007-b4e2-3146b28284b4" version="1.0.0.3" store="EXCatalog" storeType="EXCatalog"/>
  <we:alternateReferences>
    <we:reference id="WA104038830" version="1.0.0.3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81978658A7CE428DF2AA50500C1014" ma:contentTypeVersion="15" ma:contentTypeDescription="Create a new document." ma:contentTypeScope="" ma:versionID="27b4b121c2522d54299f0f955328b2ba">
  <xsd:schema xmlns:xsd="http://www.w3.org/2001/XMLSchema" xmlns:xs="http://www.w3.org/2001/XMLSchema" xmlns:p="http://schemas.microsoft.com/office/2006/metadata/properties" xmlns:ns2="00d6bb9f-ca73-4f2b-864d-7f47d8149499" xmlns:ns3="e6bf1839-2fd9-44c5-9009-a894c9d704c6" targetNamespace="http://schemas.microsoft.com/office/2006/metadata/properties" ma:root="true" ma:fieldsID="8fcc07b5598caa76eb3ba711ee550d31" ns2:_="" ns3:_="">
    <xsd:import namespace="00d6bb9f-ca73-4f2b-864d-7f47d8149499"/>
    <xsd:import namespace="e6bf1839-2fd9-44c5-9009-a894c9d704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d6bb9f-ca73-4f2b-864d-7f47d81494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7bfce6e-1b76-4ad8-a418-d83338899b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f1839-2fd9-44c5-9009-a894c9d704c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4f019d79-bffd-4b69-bebb-f7b1ff334ea5}" ma:internalName="TaxCatchAll" ma:showField="CatchAllData" ma:web="e6bf1839-2fd9-44c5-9009-a894c9d704c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bf1839-2fd9-44c5-9009-a894c9d704c6" xsi:nil="true"/>
    <lcf76f155ced4ddcb4097134ff3c332f xmlns="00d6bb9f-ca73-4f2b-864d-7f47d814949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DE836FA-D228-4003-AF4F-43259BA88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EFA67E-0EC8-4542-BAA8-D4E96AFBA9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d6bb9f-ca73-4f2b-864d-7f47d8149499"/>
    <ds:schemaRef ds:uri="e6bf1839-2fd9-44c5-9009-a894c9d704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525746-2791-44EA-8798-DC5EAEDAB800}">
  <ds:schemaRefs>
    <ds:schemaRef ds:uri="00d6bb9f-ca73-4f2b-864d-7f47d8149499"/>
    <ds:schemaRef ds:uri="http://purl.org/dc/terms/"/>
    <ds:schemaRef ds:uri="e6bf1839-2fd9-44c5-9009-a894c9d704c6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Stack_GY</Template>
  <TotalTime>1801</TotalTime>
  <Words>688</Words>
  <Application>Microsoft Office PowerPoint</Application>
  <PresentationFormat>Custom</PresentationFormat>
  <Paragraphs>152</Paragraphs>
  <Slides>17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.AppleSystemUIFont</vt:lpstr>
      <vt:lpstr>arial</vt:lpstr>
      <vt:lpstr>arial</vt:lpstr>
      <vt:lpstr>Calibri</vt:lpstr>
      <vt:lpstr>Verdana</vt:lpstr>
      <vt:lpstr>John Deere Masterslide</vt:lpstr>
      <vt:lpstr>Technology Exploration – FY2024  GenAI Video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Deere &amp;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Exploration – FY2024</dc:title>
  <dc:creator>Shreya Barapatre</dc:creator>
  <cp:lastModifiedBy>Rajkumar Sawant</cp:lastModifiedBy>
  <cp:revision>34</cp:revision>
  <dcterms:created xsi:type="dcterms:W3CDTF">2024-01-04T04:14:52Z</dcterms:created>
  <dcterms:modified xsi:type="dcterms:W3CDTF">2024-06-27T08:33:21Z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0x0101000F81978658A7CE428DF2AA50500C1014</vt:lpwstr>
  </property>
  <property fmtid="{D5CDD505-2E9C-101B-9397-08002B2CF9AE}" pid="3" name="MediaServiceImageTags">
    <vt:lpwstr/>
  </property>
  <property fmtid="{D5CDD505-2E9C-101B-9397-08002B2CF9AE}" pid="4" name="MSIP_Label_6388fff8-b053-4fb1-90cd-f0bc93ae9791_Enabled">
    <vt:lpwstr>true</vt:lpwstr>
  </property>
  <property fmtid="{D5CDD505-2E9C-101B-9397-08002B2CF9AE}" pid="5" name="MSIP_Label_6388fff8-b053-4fb1-90cd-f0bc93ae9791_SetDate">
    <vt:lpwstr>2022-10-30T16:54:36Z</vt:lpwstr>
  </property>
  <property fmtid="{D5CDD505-2E9C-101B-9397-08002B2CF9AE}" pid="6" name="MSIP_Label_6388fff8-b053-4fb1-90cd-f0bc93ae9791_Method">
    <vt:lpwstr>Privileged</vt:lpwstr>
  </property>
  <property fmtid="{D5CDD505-2E9C-101B-9397-08002B2CF9AE}" pid="7" name="MSIP_Label_6388fff8-b053-4fb1-90cd-f0bc93ae9791_Name">
    <vt:lpwstr>Company Use</vt:lpwstr>
  </property>
  <property fmtid="{D5CDD505-2E9C-101B-9397-08002B2CF9AE}" pid="8" name="MSIP_Label_6388fff8-b053-4fb1-90cd-f0bc93ae9791_SiteId">
    <vt:lpwstr>39b03722-b836-496a-85ec-850f0957ca6b</vt:lpwstr>
  </property>
  <property fmtid="{D5CDD505-2E9C-101B-9397-08002B2CF9AE}" pid="9" name="MSIP_Label_6388fff8-b053-4fb1-90cd-f0bc93ae9791_ActionId">
    <vt:lpwstr>4e58abe0-1f09-490e-92be-8c953723cde2</vt:lpwstr>
  </property>
  <property fmtid="{D5CDD505-2E9C-101B-9397-08002B2CF9AE}" pid="10" name="MSIP_Label_6388fff8-b053-4fb1-90cd-f0bc93ae9791_ContentBits">
    <vt:lpwstr>2</vt:lpwstr>
  </property>
  <property fmtid="{D5CDD505-2E9C-101B-9397-08002B2CF9AE}" pid="11" name="Order">
    <vt:lpwstr>62800.0000000000</vt:lpwstr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